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19"/>
  </p:handoutMasterIdLst>
  <p:sldIdLst>
    <p:sldId id="292" r:id="rId4"/>
    <p:sldId id="271" r:id="rId5"/>
    <p:sldId id="306" r:id="rId7"/>
    <p:sldId id="274" r:id="rId8"/>
    <p:sldId id="294" r:id="rId9"/>
    <p:sldId id="281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1" r:id="rId18"/>
  </p:sldIdLst>
  <p:sldSz cx="12192000" cy="6858000"/>
  <p:notesSz cx="6858000" cy="9144000"/>
  <p:embeddedFontLst>
    <p:embeddedFont>
      <p:font typeface="SimSun" panose="02010600030101010101" pitchFamily="2" charset="-122"/>
      <p:regular r:id="rId23"/>
    </p:embeddedFont>
    <p:embeddedFont>
      <p:font typeface="Manrope SemiBold" charset="0"/>
      <p:bold r:id="rId24"/>
    </p:embeddedFont>
    <p:embeddedFont>
      <p:font typeface="Roboto Black" panose="02000000000000000000" charset="0"/>
      <p:bold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47"/>
    <a:srgbClr val="FF867D"/>
    <a:srgbClr val="FFC968"/>
    <a:srgbClr val="FFF1E1"/>
    <a:srgbClr val="FF776D"/>
    <a:srgbClr val="FF6D60"/>
    <a:srgbClr val="FF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2" y="456"/>
      </p:cViewPr>
      <p:guideLst>
        <p:guide orient="horz" pos="2160"/>
        <p:guide pos="688"/>
        <p:guide pos="384"/>
        <p:guide pos="42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3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.xml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EE4BE-6367-4026-9324-E6227952FCE6}" type="datetimeFigureOut">
              <a:rPr lang="zh-CN" altLang="en-US" smtClean="0">
                <a:latin typeface="Manrope SemiBold" charset="0"/>
                <a:ea typeface="Manrope SemiBold" charset="0"/>
                <a:cs typeface="Roboto Black" panose="02000000000000000000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FFB20-06B2-424F-ADDD-1471A06740FD}" type="slidenum">
              <a:rPr lang="zh-CN" altLang="en-US" smtClean="0">
                <a:latin typeface="Manrope SemiBold" charset="0"/>
                <a:ea typeface="Manrope SemiBold" charset="0"/>
                <a:cs typeface="Roboto Black" panose="02000000000000000000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290" y="2637790"/>
            <a:ext cx="10972800" cy="582613"/>
          </a:xfrm>
        </p:spPr>
        <p:txBody>
          <a:bodyPr/>
          <a:p>
            <a:pPr algn="ctr"/>
            <a:r>
              <a:rPr lang="en-US" sz="5400">
                <a:solidFill>
                  <a:schemeClr val="accent2"/>
                </a:solidFill>
                <a:sym typeface="+mn-ea"/>
              </a:rPr>
              <a:t>ABUSE CASE DEVELOPMENT</a:t>
            </a:r>
            <a:endParaRPr lang="en-US" sz="540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>
                <a:sym typeface="+mn-ea"/>
              </a:rPr>
              <a:t>Types of Abuse Cases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73430"/>
            <a:ext cx="10972800" cy="586994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sz="2800" b="1"/>
              <a:t>SQL Injection Abuse Case:</a:t>
            </a:r>
            <a:endParaRPr lang="en-US" sz="2800" b="1"/>
          </a:p>
          <a:p>
            <a:r>
              <a:rPr lang="en-US" sz="2800"/>
              <a:t>An attacker manipulates input data to inject malicious SQL code into a database query.</a:t>
            </a:r>
            <a:endParaRPr lang="en-US" sz="2800"/>
          </a:p>
          <a:p>
            <a:pPr marL="0" indent="0">
              <a:buNone/>
            </a:pPr>
            <a:r>
              <a:rPr lang="en-US" sz="2800" b="1"/>
              <a:t>Cross-Site Scripting (XSS) Abuse Case:</a:t>
            </a:r>
            <a:endParaRPr lang="en-US" sz="2800" b="1"/>
          </a:p>
          <a:p>
            <a:r>
              <a:rPr lang="en-US" sz="2800"/>
              <a:t>An attacker injects malicious scripts (usually JavaScript) into web pages viewed by other users.</a:t>
            </a:r>
            <a:endParaRPr lang="en-US" sz="2800"/>
          </a:p>
          <a:p>
            <a:pPr marL="0" indent="0">
              <a:buNone/>
            </a:pPr>
            <a:r>
              <a:rPr lang="en-US" sz="2800" b="1"/>
              <a:t>Broken Authentication and Session Management Abuse Case:</a:t>
            </a:r>
            <a:endParaRPr lang="en-US" sz="2800" b="1"/>
          </a:p>
          <a:p>
            <a:r>
              <a:rPr lang="en-US" sz="2800"/>
              <a:t>Exploiting flaws in authentication and session mechanisms.</a:t>
            </a:r>
            <a:endParaRPr lang="en-US" sz="2800"/>
          </a:p>
          <a:p>
            <a:pPr marL="0" indent="0">
              <a:buNone/>
            </a:pPr>
            <a:r>
              <a:rPr lang="en-US" sz="2800" b="1">
                <a:sym typeface="+mn-ea"/>
              </a:rPr>
              <a:t>Insecure Direct Object References (IDOR) Abuse Case:</a:t>
            </a:r>
            <a:endParaRPr lang="en-US" sz="2800" b="1"/>
          </a:p>
          <a:p>
            <a:r>
              <a:rPr lang="en-US" sz="2800">
                <a:sym typeface="+mn-ea"/>
              </a:rPr>
              <a:t>An attacker accesses unauthorized resources by manipulating object references (e.g., URLs).</a:t>
            </a:r>
            <a:endParaRPr lang="en-US" sz="2800"/>
          </a:p>
          <a:p>
            <a:r>
              <a:rPr lang="en-US" sz="2800">
                <a:sym typeface="+mn-ea"/>
              </a:rPr>
              <a:t>For instance, changing the user ID in a profile URL to view another user’s private data.</a:t>
            </a:r>
            <a:endParaRPr lang="en-US" sz="2800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30200"/>
            <a:ext cx="10972800" cy="60490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sz="2800" b="1">
                <a:sym typeface="+mn-ea"/>
              </a:rPr>
              <a:t>Security Misconfiguration Abuse Case:</a:t>
            </a:r>
            <a:endParaRPr lang="en-US" sz="2800" b="1"/>
          </a:p>
          <a:p>
            <a:r>
              <a:rPr lang="en-US" sz="2800">
                <a:sym typeface="+mn-ea"/>
              </a:rPr>
              <a:t>Misconfigurations lead to exposure of sensitive information.</a:t>
            </a:r>
            <a:endParaRPr lang="en-US" sz="2800"/>
          </a:p>
          <a:p>
            <a:r>
              <a:rPr lang="en-US" sz="2800">
                <a:sym typeface="+mn-ea"/>
              </a:rPr>
              <a:t>Attackers discover default credentials, exposed sensitive files, or open ports due to misconfigured settings.</a:t>
            </a:r>
            <a:endParaRPr lang="en-US" sz="2800"/>
          </a:p>
          <a:p>
            <a:pPr marL="0" indent="0">
              <a:buNone/>
            </a:pPr>
            <a:r>
              <a:rPr lang="en-US" sz="2800" b="1">
                <a:sym typeface="+mn-ea"/>
              </a:rPr>
              <a:t>Sensitive Data Exposure Abuse Case:</a:t>
            </a:r>
            <a:endParaRPr lang="en-US" sz="2800" b="1"/>
          </a:p>
          <a:p>
            <a:r>
              <a:rPr lang="en-US" sz="2800">
                <a:sym typeface="+mn-ea"/>
              </a:rPr>
              <a:t>Intercepting unencrypted communication (e.g., over HTTP) to access confidential data (e.g., credit card numbers).</a:t>
            </a:r>
            <a:endParaRPr lang="en-US" sz="2800"/>
          </a:p>
          <a:p>
            <a:pPr marL="0" indent="0">
              <a:buNone/>
            </a:pPr>
            <a:r>
              <a:rPr lang="en-US" sz="2800" b="1">
                <a:sym typeface="+mn-ea"/>
              </a:rPr>
              <a:t>Customization and Context:</a:t>
            </a:r>
            <a:endParaRPr lang="en-US" sz="2800" b="1"/>
          </a:p>
          <a:p>
            <a:r>
              <a:rPr lang="en-US" sz="2800">
                <a:sym typeface="+mn-ea"/>
              </a:rPr>
              <a:t>Remember that abuse cases are context-specific.</a:t>
            </a:r>
            <a:endParaRPr lang="en-US" sz="2800"/>
          </a:p>
          <a:p>
            <a:r>
              <a:rPr lang="en-US" sz="2800">
                <a:sym typeface="+mn-ea"/>
              </a:rPr>
              <a:t>Customize the list of abuse cases based on your application’s functionality, user interactions, and threat landscape.</a:t>
            </a:r>
            <a:endParaRPr lang="en-US" sz="2800"/>
          </a:p>
          <a:p>
            <a:endParaRPr lang="en-US" sz="2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/>
              <a:t>Levels of Abuse Case Development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56615"/>
            <a:ext cx="10972800" cy="527113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sz="2700" b="1"/>
              <a:t>High-Level Abuse Cases:</a:t>
            </a:r>
            <a:endParaRPr lang="en-US" sz="2700" b="1"/>
          </a:p>
          <a:p>
            <a:r>
              <a:rPr lang="en-US" sz="2700"/>
              <a:t>These are broad abuse cases that cover major attack vectors.</a:t>
            </a:r>
            <a:endParaRPr lang="en-US" sz="2700"/>
          </a:p>
          <a:p>
            <a:r>
              <a:rPr lang="en-US" sz="2700"/>
              <a:t>Examples include SQL injection, cross-site scripting (XSS), and broken authentication.</a:t>
            </a:r>
            <a:endParaRPr lang="en-US" sz="2700"/>
          </a:p>
          <a:p>
            <a:r>
              <a:rPr lang="en-US" sz="2700"/>
              <a:t>High-level abuse cases help set the overall security direction for the application.</a:t>
            </a:r>
            <a:endParaRPr lang="en-US" sz="2700"/>
          </a:p>
          <a:p>
            <a:pPr marL="0" indent="0">
              <a:buNone/>
            </a:pPr>
            <a:r>
              <a:rPr lang="en-US" sz="2700" b="1"/>
              <a:t>Medium-Level Abuse Cases:</a:t>
            </a:r>
            <a:endParaRPr lang="en-US" sz="2700" b="1"/>
          </a:p>
          <a:p>
            <a:r>
              <a:rPr lang="en-US" sz="2700"/>
              <a:t>These focus on specific features or functionalities within the application.</a:t>
            </a:r>
            <a:endParaRPr lang="en-US" sz="2700"/>
          </a:p>
          <a:p>
            <a:r>
              <a:rPr lang="en-US" sz="2700"/>
              <a:t>Examples include abuse cases related to user registration, payment processing, or file uploads.</a:t>
            </a:r>
            <a:endParaRPr lang="en-US" sz="2700"/>
          </a:p>
          <a:p>
            <a:endParaRPr lang="en-US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0195"/>
            <a:ext cx="10515600" cy="5887085"/>
          </a:xfrm>
        </p:spPr>
        <p:txBody>
          <a:bodyPr>
            <a:noAutofit/>
          </a:bodyPr>
          <a:p>
            <a:r>
              <a:rPr lang="en-US" sz="2800">
                <a:sym typeface="+mn-ea"/>
              </a:rPr>
              <a:t>Medium-level abuse cases provide more detailed guidance for development and testing.</a:t>
            </a:r>
            <a:endParaRPr lang="en-US" sz="2800" b="1"/>
          </a:p>
          <a:p>
            <a:pPr marL="0" indent="0">
              <a:buNone/>
            </a:pPr>
            <a:r>
              <a:rPr lang="en-US" sz="2800" b="1"/>
              <a:t>Low-Level Abuse Cases:</a:t>
            </a:r>
            <a:endParaRPr lang="en-US" sz="2800" b="1"/>
          </a:p>
          <a:p>
            <a:r>
              <a:rPr lang="en-US" sz="2800"/>
              <a:t>These are very specific abuse cases tied to individual components or interactions.</a:t>
            </a:r>
            <a:endParaRPr lang="en-US" sz="2800"/>
          </a:p>
          <a:p>
            <a:r>
              <a:rPr lang="en-US" sz="2800"/>
              <a:t>Examples include abuse cases related to API endpoints, specific input fields, or data validation.</a:t>
            </a:r>
            <a:endParaRPr lang="en-US" sz="2800"/>
          </a:p>
          <a:p>
            <a:r>
              <a:rPr lang="en-US" sz="2800"/>
              <a:t>Low-level abuse cases guide implementation details and security testing efforts.</a:t>
            </a: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2758440"/>
            <a:ext cx="10972800" cy="582613"/>
          </a:xfrm>
        </p:spPr>
        <p:txBody>
          <a:bodyPr/>
          <a:p>
            <a:pPr algn="ctr"/>
            <a:r>
              <a:rPr lang="en-US" sz="5400">
                <a:solidFill>
                  <a:schemeClr val="accent2"/>
                </a:solidFill>
              </a:rPr>
              <a:t>THANK YOU !!!</a:t>
            </a:r>
            <a:endParaRPr lang="en-US" sz="54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7460" y="190500"/>
            <a:ext cx="10314940" cy="582930"/>
          </a:xfrm>
        </p:spPr>
        <p:txBody>
          <a:bodyPr/>
          <a:p>
            <a:r>
              <a:rPr lang="en-US" sz="3200"/>
              <a:t>ABUSE CASE DEVELOPMENT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255" y="959485"/>
            <a:ext cx="11149330" cy="5581015"/>
          </a:xfrm>
        </p:spPr>
        <p:txBody>
          <a:bodyPr>
            <a:normAutofit/>
          </a:bodyPr>
          <a:p>
            <a:pPr marL="0" indent="0">
              <a:buNone/>
            </a:pPr>
            <a:endParaRPr lang="en-US" sz="2800"/>
          </a:p>
          <a:p>
            <a:r>
              <a:rPr lang="en-US" sz="2800"/>
              <a:t>Abuse case development plays a vital role in enshuring the security and integrity of the system.</a:t>
            </a:r>
            <a:endParaRPr lang="en-US" sz="2800"/>
          </a:p>
          <a:p>
            <a:r>
              <a:rPr lang="en-US" sz="2800"/>
              <a:t>By identifying potential misuses and designing appropriate safeguards it enables different organizations to proactively protect their software from various threats.</a:t>
            </a:r>
            <a:endParaRPr lang="en-US" sz="2800"/>
          </a:p>
          <a:p>
            <a:r>
              <a:rPr lang="en-US" sz="2800"/>
              <a:t>The term “abuse case” was introduced by John McDermott and Chris Fox in 1999 while working at the Computer Science Department of James Madison University</a:t>
            </a:r>
            <a:endParaRPr lang="en-US" sz="2800"/>
          </a:p>
          <a:p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43840"/>
            <a:ext cx="10972800" cy="5883910"/>
          </a:xfrm>
        </p:spPr>
        <p:txBody>
          <a:bodyPr/>
          <a:p>
            <a:endParaRPr lang="en-US"/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abuse cases help us understand how attackers might misuse or exploit system features.</a:t>
            </a:r>
            <a:endParaRPr lang="en-US" sz="2800"/>
          </a:p>
          <a:p>
            <a:r>
              <a:rPr lang="en-US" sz="2800"/>
              <a:t>abuse case development involves systematically identifying and addressing these security concerns during software development.</a:t>
            </a:r>
            <a:endParaRPr lang="en-US" sz="2800"/>
          </a:p>
          <a:p>
            <a:r>
              <a:rPr lang="en-US" sz="2800">
                <a:sym typeface="+mn-ea"/>
              </a:rPr>
              <a:t>Abuse case development refers to the process of creating and managing a list of abuse cases for a given application.</a:t>
            </a: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>
                <a:sym typeface="+mn-ea"/>
              </a:rPr>
              <a:t>ABUSE CASE DEVELOPMENT</a:t>
            </a:r>
            <a:endParaRPr 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/>
              <a:t>Concepts and Component of Abuse Case Development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sz="2800" b="1"/>
              <a:t>Understanding the system under consideration:</a:t>
            </a:r>
            <a:endParaRPr lang="en-US" sz="2800" b="1"/>
          </a:p>
          <a:p>
            <a:pPr marL="0" indent="0">
              <a:buNone/>
            </a:pPr>
            <a:r>
              <a:rPr lang="en-US" sz="2800"/>
              <a:t>understanding the system in crucial initial step in abuse case development .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It involves gaining a comprehensive understanding of software system,including its intended functionality,user roles and corresponding privilages.</a:t>
            </a:r>
            <a:endParaRPr lang="en-US" sz="2800"/>
          </a:p>
          <a:p>
            <a:pPr marL="0" indent="0">
              <a:buNone/>
            </a:pPr>
            <a:r>
              <a:rPr lang="en-US" sz="2800" b="1"/>
              <a:t>Threat identification:</a:t>
            </a:r>
            <a:r>
              <a:rPr lang="en-US" sz="2800"/>
              <a:t>safeguarding software systems through comprensive analysis.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This is the phase in abuse case development ,playing a vital role in safeguarding software systems against potential security risk.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30200"/>
            <a:ext cx="10972800" cy="5797550"/>
          </a:xfrm>
        </p:spPr>
        <p:txBody>
          <a:bodyPr/>
          <a:p>
            <a:pPr marL="0" indent="0">
              <a:buNone/>
            </a:pPr>
            <a:r>
              <a:rPr lang="en-US" b="1"/>
              <a:t>Abuse Case Development and Impact Assessment</a:t>
            </a:r>
            <a:endParaRPr lang="en-US" b="1"/>
          </a:p>
          <a:p>
            <a:r>
              <a:rPr lang="en-US" sz="2800"/>
              <a:t>Abuse case development involves the identification and documentation of potential misuses or abuses of software system,while impact assessment evaluates the severity and consequences of security breaches.</a:t>
            </a:r>
            <a:endParaRPr lang="en-US" sz="2800"/>
          </a:p>
          <a:p>
            <a:pPr marL="0" indent="0">
              <a:buNone/>
            </a:pPr>
            <a:r>
              <a:rPr lang="en-US" sz="2800" b="1"/>
              <a:t>Safeguard Design and Risk Analysis</a:t>
            </a:r>
            <a:endParaRPr lang="en-US" sz="2800" b="1"/>
          </a:p>
          <a:p>
            <a:r>
              <a:rPr lang="en-US" sz="2800"/>
              <a:t>safeguard design involves the development and implementation of security measures tailored to address identified risks and vulnerabilities.</a:t>
            </a:r>
            <a:endParaRPr lang="en-US" sz="2800"/>
          </a:p>
          <a:p>
            <a:r>
              <a:rPr lang="en-US" sz="2800"/>
              <a:t>Risk analysis enables organizations to prioritize their efforts and allocate resources effectively by assessing the likelihood and impact of potential risk.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/>
              <a:t>Purpose of Abuse Cases</a:t>
            </a:r>
            <a:endParaRPr 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sz="2800"/>
              <a:t>Writing abuse cases is an exercise in “thinking like the enemy.” It’s a great way to help secure your software and systems and stay ahead of attacks.</a:t>
            </a:r>
            <a:endParaRPr lang="en-US" sz="2800"/>
          </a:p>
          <a:p>
            <a:pPr marL="0" indent="0">
              <a:buNone/>
            </a:pPr>
            <a:r>
              <a:rPr lang="en-US" sz="2800" b="1"/>
              <a:t>Risk Evaluation: </a:t>
            </a:r>
            <a:r>
              <a:rPr lang="en-US" sz="2800"/>
              <a:t>By understanding these attacks, the project team can evaluate the business risk associated with each one.</a:t>
            </a:r>
            <a:endParaRPr lang="en-US" sz="2800"/>
          </a:p>
          <a:p>
            <a:pPr marL="0" indent="0">
              <a:buNone/>
            </a:pPr>
            <a:r>
              <a:rPr lang="en-US" sz="2800" b="1"/>
              <a:t>Security Requirements:</a:t>
            </a:r>
            <a:r>
              <a:rPr lang="en-US" sz="2800"/>
              <a:t> Abuse cases drive the derivation of specific security requirements.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>
                <a:sym typeface="+mn-ea"/>
              </a:rPr>
              <a:t>Building Abuse Cases for your application</a:t>
            </a:r>
            <a:endParaRPr 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0445"/>
            <a:ext cx="10972800" cy="510730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sz="3110" b="1"/>
              <a:t>Understand Your Web Application:</a:t>
            </a:r>
            <a:r>
              <a:rPr lang="en-US" sz="3110"/>
              <a:t>Throughly understand your application’s functionality, user interactions, and architecture.</a:t>
            </a:r>
            <a:endParaRPr lang="en-US" sz="3110"/>
          </a:p>
          <a:p>
            <a:pPr marL="0" indent="0">
              <a:buNone/>
            </a:pPr>
            <a:r>
              <a:rPr lang="en-US" sz="3110" b="1"/>
              <a:t>Think Like an Attacker:</a:t>
            </a:r>
            <a:r>
              <a:rPr lang="en-US" sz="3110"/>
              <a:t> Consider unexpected ways users might exploit features (e.g., SQL injection, broken authentication).</a:t>
            </a:r>
            <a:endParaRPr lang="en-US" sz="3110"/>
          </a:p>
          <a:p>
            <a:pPr marL="0" indent="0">
              <a:buNone/>
            </a:pPr>
            <a:r>
              <a:rPr lang="en-US" sz="3110" b="1"/>
              <a:t>Document Scenarios: </a:t>
            </a:r>
            <a:r>
              <a:rPr lang="en-US" sz="3110"/>
              <a:t>Describe the attacker’s actions, specify the feature being exploited, and note the potential impact.</a:t>
            </a:r>
            <a:endParaRPr lang="en-US" sz="3110"/>
          </a:p>
          <a:p>
            <a:pPr marL="0" indent="0">
              <a:buNone/>
            </a:pPr>
            <a:r>
              <a:rPr lang="en-US" sz="3110" b="1"/>
              <a:t>Prioritize and Validate:</a:t>
            </a:r>
            <a:r>
              <a:rPr lang="en-US" sz="3110"/>
              <a:t> Prioritize abuse cases based on risk severity and validate their feasibility.</a:t>
            </a:r>
            <a:endParaRPr lang="en-US" sz="3110"/>
          </a:p>
          <a:p>
            <a:pPr marL="0" indent="0">
              <a:buNone/>
            </a:pPr>
            <a:r>
              <a:rPr lang="en-US" sz="3110" b="1"/>
              <a:t>Derive Security Requirements: </a:t>
            </a:r>
            <a:r>
              <a:rPr lang="en-US" sz="3110"/>
              <a:t>Translate abuse cases into specific security requirements for implementation.</a:t>
            </a:r>
            <a:endParaRPr lang="en-US" sz="311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3200">
                <a:sym typeface="+mn-ea"/>
              </a:rPr>
              <a:t>Advantages of Abuse Case Development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sz="3110" b="1"/>
              <a:t>In-Depth Analysis of Complex Phenomena:</a:t>
            </a:r>
            <a:endParaRPr lang="en-US" sz="3110" b="1"/>
          </a:p>
          <a:p>
            <a:r>
              <a:rPr lang="en-US" sz="3110"/>
              <a:t>Abuse case design allows researchers to delvelop deeply into intricate issues and situations.</a:t>
            </a:r>
            <a:endParaRPr lang="en-US" sz="3110"/>
          </a:p>
          <a:p>
            <a:pPr marL="0" indent="0">
              <a:buNone/>
            </a:pPr>
            <a:r>
              <a:rPr lang="en-US" sz="3110" b="1"/>
              <a:t>Holistic Understanding:</a:t>
            </a:r>
            <a:endParaRPr lang="en-US" sz="3110" b="1"/>
          </a:p>
          <a:p>
            <a:r>
              <a:rPr lang="en-US" sz="3110"/>
              <a:t>Case studies help us understand a topic holistically and from multiple angles.</a:t>
            </a:r>
            <a:endParaRPr lang="en-US" sz="3110"/>
          </a:p>
          <a:p>
            <a:pPr marL="0" indent="0">
              <a:buNone/>
            </a:pPr>
            <a:r>
              <a:rPr lang="en-US" sz="3110" b="1"/>
              <a:t>Examination of Rare and Unusual Phenomena:</a:t>
            </a:r>
            <a:endParaRPr lang="en-US" sz="3110" b="1"/>
          </a:p>
          <a:p>
            <a:r>
              <a:rPr lang="en-US" sz="3110"/>
              <a:t>Case studies are essential when dealing with “rare and unusual” phenomena that would be seen as outliers in population studies.</a:t>
            </a:r>
            <a:endParaRPr lang="en-US" sz="3110"/>
          </a:p>
          <a:p>
            <a:endParaRPr lang="en-US" sz="311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Disadvantages of Abuse Case Development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45782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2800" b="1"/>
              <a:t>Limited Generalizability:</a:t>
            </a:r>
            <a:endParaRPr lang="en-US" sz="2800" b="1"/>
          </a:p>
          <a:p>
            <a:r>
              <a:rPr lang="en-US" sz="2800"/>
              <a:t>Findings from a single case study are not usually generalizable to broader populations.</a:t>
            </a:r>
            <a:endParaRPr lang="en-US" sz="2800"/>
          </a:p>
          <a:p>
            <a:pPr marL="0" indent="0">
              <a:buNone/>
            </a:pPr>
            <a:r>
              <a:rPr lang="en-US" sz="2800" b="1"/>
              <a:t>Resource-Intensive:</a:t>
            </a:r>
            <a:endParaRPr lang="en-US" sz="2800" b="1"/>
          </a:p>
          <a:p>
            <a:r>
              <a:rPr lang="en-US" sz="2800"/>
              <a:t>Conducting detailed case studies can be resource-intensive in terms of time, effort, and data collection.</a:t>
            </a:r>
            <a:endParaRPr lang="en-US" sz="2800"/>
          </a:p>
          <a:p>
            <a:pPr marL="0" indent="0">
              <a:buNone/>
            </a:pPr>
            <a:r>
              <a:rPr lang="en-US" sz="2800" b="1"/>
              <a:t>Potential Bias:</a:t>
            </a:r>
            <a:endParaRPr lang="en-US" sz="2800" b="1"/>
          </a:p>
          <a:p>
            <a:r>
              <a:rPr lang="en-US" sz="2800"/>
              <a:t>Researchers’ subjectivity and biases may influence the interpretation of case study data.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KSO_WPP_MARK_KEY" val="d4968d16-0d7a-4ac5-832f-3cf39b15a0d2"/>
  <p:tag name="COMMONDATA" val="eyJoZGlkIjoiODliZWY4OTY0MGRkODE3MzUwYWNjNzJlOTZjZjEzOWIifQ=="/>
</p:tagLst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5739</Words>
  <Application>WPS Presentation</Application>
  <PresentationFormat>宽屏</PresentationFormat>
  <Paragraphs>108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SimSun</vt:lpstr>
      <vt:lpstr>Wingdings</vt:lpstr>
      <vt:lpstr>Manrope SemiBold</vt:lpstr>
      <vt:lpstr>Roboto Black</vt:lpstr>
      <vt:lpstr>Microsoft YaHei</vt:lpstr>
      <vt:lpstr>Arial Unicode MS</vt:lpstr>
      <vt:lpstr>Blue Waves</vt:lpstr>
      <vt:lpstr>1_Blue Waves</vt:lpstr>
      <vt:lpstr>ABUSE CASE DEVELOPMENT</vt:lpstr>
      <vt:lpstr>ABUSE CASE DEVELOPMENT</vt:lpstr>
      <vt:lpstr>ABUSE CASE DEVELOPMENT</vt:lpstr>
      <vt:lpstr>Concepts and Component of Abuse Case Development</vt:lpstr>
      <vt:lpstr>PowerPoint 演示文稿</vt:lpstr>
      <vt:lpstr>Purpose of Abuse Cases</vt:lpstr>
      <vt:lpstr>Building Abuse Cases for your application</vt:lpstr>
      <vt:lpstr>Advantages of Abuse Case Development</vt:lpstr>
      <vt:lpstr>Disadvantages of Abuse Case Development</vt:lpstr>
      <vt:lpstr>Types of Abuse Cases</vt:lpstr>
      <vt:lpstr>PowerPoint 演示文稿</vt:lpstr>
      <vt:lpstr>Levels of Abuse Case Development</vt:lpstr>
      <vt:lpstr>PowerPoint 演示文稿</vt:lpstr>
      <vt:lpstr>THANK YOU 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43</cp:revision>
  <dcterms:created xsi:type="dcterms:W3CDTF">2023-04-08T18:20:00Z</dcterms:created>
  <dcterms:modified xsi:type="dcterms:W3CDTF">2024-05-08T19:53:15Z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A2CF7BF4DD9644E1B268925ECF7B6778_12</vt:lpwstr>
  </property>
  <property fmtid="{D5CDD505-2E9C-101B-9397-08002B2CF9AE}" pid="3" name="KSOProductBuildVer">
    <vt:lpwstr>1033-12.2.0.16731</vt:lpwstr>
  </property>
</Properties>
</file>